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6" r:id="rId7"/>
    <p:sldId id="262" r:id="rId8"/>
    <p:sldId id="263" r:id="rId9"/>
    <p:sldId id="264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Objects="1">
      <p:cViewPr varScale="1">
        <p:scale>
          <a:sx n="76" d="100"/>
          <a:sy n="76" d="100"/>
        </p:scale>
        <p:origin x="-33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2, Question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Bonnie Collins and Bryan Ouellette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7696200" cy="500793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Although Baines and Stanley make the point that consistent use of constructivist methods can lead to overuse of directed instruction, they fail to see some of the useful constructivist ideas.  </a:t>
            </a:r>
          </a:p>
          <a:p>
            <a:endParaRPr lang="en-US" dirty="0" smtClean="0"/>
          </a:p>
          <a:p>
            <a:r>
              <a:rPr lang="en-US" dirty="0" smtClean="0"/>
              <a:t>Social interaction </a:t>
            </a:r>
          </a:p>
          <a:p>
            <a:r>
              <a:rPr lang="en-US" dirty="0" smtClean="0"/>
              <a:t>Hands-on learning</a:t>
            </a:r>
          </a:p>
          <a:p>
            <a:r>
              <a:rPr lang="en-US" dirty="0" err="1" smtClean="0"/>
              <a:t>Modelled</a:t>
            </a:r>
            <a:r>
              <a:rPr lang="en-US" dirty="0" smtClean="0"/>
              <a:t> learning </a:t>
            </a:r>
          </a:p>
          <a:p>
            <a:r>
              <a:rPr lang="en-US" dirty="0" smtClean="0"/>
              <a:t>Scaffolding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There needs to be a balance of methodologies used 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balan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200400"/>
            <a:ext cx="2038350" cy="165360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/>
          <a:lstStyle/>
          <a:p>
            <a:r>
              <a:rPr lang="en-US" dirty="0" smtClean="0"/>
              <a:t>Prompt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" y="1463040"/>
            <a:ext cx="7632700" cy="3225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688840"/>
            <a:ext cx="7543800" cy="1219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/>
          <a:lstStyle/>
          <a:p>
            <a:pPr algn="ctr"/>
            <a:r>
              <a:rPr lang="en-US" dirty="0" smtClean="0"/>
              <a:t>Simplistic Criticism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While Baines and Staley’s stance that having the teacher as a facilitator is an effective method for instruction, their criticism of constructivism is far too simplistic.</a:t>
            </a:r>
          </a:p>
          <a:p>
            <a:endParaRPr lang="en-US" dirty="0" smtClean="0"/>
          </a:p>
          <a:p>
            <a:r>
              <a:rPr lang="en-US" dirty="0" smtClean="0"/>
              <a:t>Research does indicate that using constructivist methods </a:t>
            </a:r>
            <a:r>
              <a:rPr lang="en-US" b="1" dirty="0" smtClean="0"/>
              <a:t>in isolation</a:t>
            </a:r>
            <a:r>
              <a:rPr lang="en-US" dirty="0" smtClean="0"/>
              <a:t> is not effective; however, it does not mean that all constructivist ideas and methods are “mindless” or “hegemonic”.  </a:t>
            </a:r>
          </a:p>
          <a:p>
            <a:pPr>
              <a:buNone/>
            </a:pPr>
            <a:endParaRPr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/>
          <a:lstStyle/>
          <a:p>
            <a:pPr algn="ctr"/>
            <a:r>
              <a:rPr lang="en-US" dirty="0" smtClean="0"/>
              <a:t>Balance of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any theoretical methodology in isolation would not be effective because variety of teaching methods, assessment, and instruction is the most effective.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balanc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3601914"/>
            <a:ext cx="3810000" cy="285382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94360"/>
          </a:xfrm>
        </p:spPr>
        <p:txBody>
          <a:bodyPr/>
          <a:lstStyle/>
          <a:p>
            <a:pPr algn="ctr"/>
            <a:r>
              <a:rPr lang="en-US" dirty="0" smtClean="0"/>
              <a:t>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239000" cy="5664200"/>
          </a:xfrm>
        </p:spPr>
        <p:txBody>
          <a:bodyPr/>
          <a:lstStyle/>
          <a:p>
            <a:r>
              <a:rPr lang="en-US" dirty="0" smtClean="0"/>
              <a:t>Below are some of the most famous constructivist thinkers and their theories</a:t>
            </a:r>
          </a:p>
          <a:p>
            <a:endParaRPr lang="en-US" dirty="0" smtClean="0"/>
          </a:p>
          <a:p>
            <a:r>
              <a:rPr lang="en-US" dirty="0" smtClean="0"/>
              <a:t>John Dewey (Social Activism Theory)  </a:t>
            </a:r>
          </a:p>
          <a:p>
            <a:r>
              <a:rPr lang="en-US" dirty="0" smtClean="0"/>
              <a:t>Albert </a:t>
            </a:r>
            <a:r>
              <a:rPr lang="en-US" dirty="0" err="1" smtClean="0"/>
              <a:t>Bandura</a:t>
            </a:r>
            <a:r>
              <a:rPr lang="en-US" dirty="0" smtClean="0"/>
              <a:t> (Social Cognitive)  </a:t>
            </a:r>
          </a:p>
          <a:p>
            <a:r>
              <a:rPr lang="en-US" dirty="0" smtClean="0"/>
              <a:t>Lev </a:t>
            </a:r>
            <a:r>
              <a:rPr lang="en-US" dirty="0" err="1" smtClean="0"/>
              <a:t>Vygotsky</a:t>
            </a:r>
            <a:r>
              <a:rPr lang="en-US" dirty="0" smtClean="0"/>
              <a:t> (Scaffolding Theory)  </a:t>
            </a:r>
          </a:p>
        </p:txBody>
      </p:sp>
      <p:pic>
        <p:nvPicPr>
          <p:cNvPr id="4" name="Picture 3" descr="albert bandu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948223"/>
            <a:ext cx="1854200" cy="2630377"/>
          </a:xfrm>
          <a:prstGeom prst="rect">
            <a:avLst/>
          </a:prstGeom>
        </p:spPr>
      </p:pic>
      <p:pic>
        <p:nvPicPr>
          <p:cNvPr id="5" name="Picture 4" descr="john dewe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3948223"/>
            <a:ext cx="2333625" cy="2667000"/>
          </a:xfrm>
          <a:prstGeom prst="rect">
            <a:avLst/>
          </a:prstGeom>
        </p:spPr>
      </p:pic>
      <p:pic>
        <p:nvPicPr>
          <p:cNvPr id="6" name="Picture 5" descr="vygotsk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6716" y="3948223"/>
            <a:ext cx="1849484" cy="263037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Why Constructivism in practice is not all “Mindless”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239000" cy="5084136"/>
          </a:xfrm>
        </p:spPr>
        <p:txBody>
          <a:bodyPr/>
          <a:lstStyle/>
          <a:p>
            <a:r>
              <a:rPr lang="en-US" dirty="0" smtClean="0"/>
              <a:t>With research, it is clear that very little information from these theories promote the use of </a:t>
            </a:r>
            <a:r>
              <a:rPr lang="en-US" b="1" dirty="0" smtClean="0"/>
              <a:t>consistent </a:t>
            </a:r>
            <a:r>
              <a:rPr lang="en-US" dirty="0" smtClean="0"/>
              <a:t>teacher directed instruction.</a:t>
            </a:r>
          </a:p>
          <a:p>
            <a:endParaRPr lang="en-US" dirty="0" smtClean="0"/>
          </a:p>
          <a:p>
            <a:r>
              <a:rPr lang="en-US" dirty="0" smtClean="0"/>
              <a:t>The following slides will provide brief information that demonstrates some of the useful elements of constructivism. </a:t>
            </a:r>
            <a:endParaRPr lang="en-US" dirty="0"/>
          </a:p>
        </p:txBody>
      </p:sp>
      <p:pic>
        <p:nvPicPr>
          <p:cNvPr id="4" name="Picture 3" descr="construc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4876800"/>
            <a:ext cx="4305300" cy="17399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/>
          <a:lstStyle/>
          <a:p>
            <a:r>
              <a:rPr lang="en-US" dirty="0" smtClean="0"/>
              <a:t>Social Activism Theory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3733800" cy="4846320"/>
          </a:xfrm>
        </p:spPr>
        <p:txBody>
          <a:bodyPr/>
          <a:lstStyle/>
          <a:p>
            <a:r>
              <a:rPr lang="en-US" dirty="0" smtClean="0"/>
              <a:t>Individual growth comes from social experiences</a:t>
            </a:r>
          </a:p>
          <a:p>
            <a:pPr>
              <a:buNone/>
            </a:pPr>
            <a:endParaRPr/>
          </a:p>
          <a:p>
            <a:r>
              <a:rPr lang="en-US" dirty="0" smtClean="0"/>
              <a:t>Promotes hands-on activities connected to real world issues</a:t>
            </a:r>
          </a:p>
          <a:p>
            <a:pPr>
              <a:buNone/>
            </a:pPr>
            <a:endParaRPr/>
          </a:p>
          <a:p>
            <a:r>
              <a:rPr lang="en-US" dirty="0" smtClean="0"/>
              <a:t>Curriculum should connect directly to students’ interests </a:t>
            </a:r>
            <a:endParaRPr lang="en-US" dirty="0"/>
          </a:p>
        </p:txBody>
      </p:sp>
      <p:pic>
        <p:nvPicPr>
          <p:cNvPr id="4" name="Picture 3" descr="group wor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609416"/>
            <a:ext cx="3505200" cy="2324100"/>
          </a:xfrm>
          <a:prstGeom prst="rect">
            <a:avLst/>
          </a:prstGeom>
        </p:spPr>
      </p:pic>
      <p:pic>
        <p:nvPicPr>
          <p:cNvPr id="6" name="Picture 5" descr="hands 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4029283"/>
            <a:ext cx="3505200" cy="262551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Cognitive Theory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3352800" cy="4846320"/>
          </a:xfrm>
        </p:spPr>
        <p:txBody>
          <a:bodyPr/>
          <a:lstStyle/>
          <a:p>
            <a:r>
              <a:rPr lang="en-US" dirty="0" smtClean="0"/>
              <a:t>Learning comes from interactions</a:t>
            </a:r>
          </a:p>
          <a:p>
            <a:pPr>
              <a:buNone/>
            </a:pPr>
            <a:endParaRPr/>
          </a:p>
          <a:p>
            <a:r>
              <a:rPr lang="en-US" dirty="0" smtClean="0"/>
              <a:t>Students learn from actions and observations</a:t>
            </a:r>
          </a:p>
          <a:p>
            <a:pPr>
              <a:buNone/>
            </a:pPr>
            <a:endParaRPr/>
          </a:p>
          <a:p>
            <a:r>
              <a:rPr lang="en-US" dirty="0" smtClean="0"/>
              <a:t>Students learn through models (teachers and students) </a:t>
            </a:r>
          </a:p>
          <a:p>
            <a:endParaRPr lang="en-US" dirty="0"/>
          </a:p>
        </p:txBody>
      </p:sp>
      <p:pic>
        <p:nvPicPr>
          <p:cNvPr id="4" name="Picture 3" descr="interac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1800" y="1463040"/>
            <a:ext cx="3454400" cy="2349500"/>
          </a:xfrm>
          <a:prstGeom prst="rect">
            <a:avLst/>
          </a:prstGeom>
        </p:spPr>
      </p:pic>
      <p:pic>
        <p:nvPicPr>
          <p:cNvPr id="5" name="Picture 4" descr="model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4032576"/>
            <a:ext cx="1948221" cy="242316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Scaffolding Theory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3505200" cy="3114984"/>
          </a:xfrm>
        </p:spPr>
        <p:txBody>
          <a:bodyPr/>
          <a:lstStyle/>
          <a:p>
            <a:r>
              <a:rPr lang="en-US" dirty="0" smtClean="0"/>
              <a:t>Adults support learning through scaffolding, or helping children build on what they already know.  </a:t>
            </a:r>
            <a:endParaRPr lang="en-US" dirty="0"/>
          </a:p>
        </p:txBody>
      </p:sp>
      <p:pic>
        <p:nvPicPr>
          <p:cNvPr id="5" name="Picture 4" descr="scaf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1752600"/>
            <a:ext cx="3200400" cy="425078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ヒラギノ丸ゴ Pro W4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ヒラギノ丸ゴ Pro W4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Opulent.thmx</Template>
  <TotalTime>64</TotalTime>
  <Words>297</Words>
  <Application>Microsoft Macintosh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Chapter 2, Question 1</vt:lpstr>
      <vt:lpstr>Prompt</vt:lpstr>
      <vt:lpstr>Simplistic Criticism </vt:lpstr>
      <vt:lpstr>Balance of Methods</vt:lpstr>
      <vt:lpstr>Theories</vt:lpstr>
      <vt:lpstr>Why Constructivism in practice is not all “Mindless” </vt:lpstr>
      <vt:lpstr>Social Activism Theory  </vt:lpstr>
      <vt:lpstr>Social Cognitive Theory </vt:lpstr>
      <vt:lpstr>Scaffolding Theory </vt:lpstr>
      <vt:lpstr>Conclusion</vt:lpstr>
    </vt:vector>
  </TitlesOfParts>
  <Company>Teacher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2, Question 1</dc:title>
  <dc:creator>Bonnie  Collins</dc:creator>
  <cp:lastModifiedBy>Mike</cp:lastModifiedBy>
  <cp:revision>21</cp:revision>
  <dcterms:created xsi:type="dcterms:W3CDTF">2012-06-30T14:50:16Z</dcterms:created>
  <dcterms:modified xsi:type="dcterms:W3CDTF">2012-06-30T17:48:05Z</dcterms:modified>
</cp:coreProperties>
</file>